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8" r:id="rId3"/>
    <p:sldId id="266" r:id="rId4"/>
    <p:sldId id="267" r:id="rId5"/>
    <p:sldId id="270" r:id="rId6"/>
    <p:sldId id="271" r:id="rId7"/>
    <p:sldId id="273" r:id="rId8"/>
    <p:sldId id="281" r:id="rId9"/>
    <p:sldId id="280" r:id="rId10"/>
    <p:sldId id="272" r:id="rId11"/>
    <p:sldId id="275" r:id="rId12"/>
    <p:sldId id="276" r:id="rId13"/>
    <p:sldId id="282" r:id="rId14"/>
    <p:sldId id="28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of 21 people's responses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strongly disagree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It helps me to be more efficient.</c:v>
                </c:pt>
                <c:pt idx="1">
                  <c:v>It helps me to be more effective.</c:v>
                </c:pt>
                <c:pt idx="2">
                  <c:v>It is useful.</c:v>
                </c:pt>
                <c:pt idx="3">
                  <c:v>It gives me more control over the activities in my life.</c:v>
                </c:pt>
                <c:pt idx="4">
                  <c:v>It makes the things I want to achieve easier to do.</c:v>
                </c:pt>
                <c:pt idx="5">
                  <c:v>It saves me time when I use it.</c:v>
                </c:pt>
                <c:pt idx="6">
                  <c:v>It meets my needs</c:v>
                </c:pt>
                <c:pt idx="7">
                  <c:v>It does everything I expected it to do.</c:v>
                </c:pt>
                <c:pt idx="8">
                  <c:v>It is simple to use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F4-4F62-A018-3556B71D9D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disagree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7F4-4F62-A018-3556B71D9D29}"/>
              </c:ext>
            </c:extLst>
          </c:dPt>
          <c:cat>
            <c:strRef>
              <c:f>Sheet1!$A$2:$A$10</c:f>
              <c:strCache>
                <c:ptCount val="9"/>
                <c:pt idx="0">
                  <c:v>It helps me to be more efficient.</c:v>
                </c:pt>
                <c:pt idx="1">
                  <c:v>It helps me to be more effective.</c:v>
                </c:pt>
                <c:pt idx="2">
                  <c:v>It is useful.</c:v>
                </c:pt>
                <c:pt idx="3">
                  <c:v>It gives me more control over the activities in my life.</c:v>
                </c:pt>
                <c:pt idx="4">
                  <c:v>It makes the things I want to achieve easier to do.</c:v>
                </c:pt>
                <c:pt idx="5">
                  <c:v>It saves me time when I use it.</c:v>
                </c:pt>
                <c:pt idx="6">
                  <c:v>It meets my needs</c:v>
                </c:pt>
                <c:pt idx="7">
                  <c:v>It does everything I expected it to do.</c:v>
                </c:pt>
                <c:pt idx="8">
                  <c:v>It is simple to use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1">
                  <c:v>1</c:v>
                </c:pt>
                <c:pt idx="4">
                  <c:v>1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F4-4F62-A018-3556B71D9D2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It helps me to be more efficient.</c:v>
                </c:pt>
                <c:pt idx="1">
                  <c:v>It helps me to be more effective.</c:v>
                </c:pt>
                <c:pt idx="2">
                  <c:v>It is useful.</c:v>
                </c:pt>
                <c:pt idx="3">
                  <c:v>It gives me more control over the activities in my life.</c:v>
                </c:pt>
                <c:pt idx="4">
                  <c:v>It makes the things I want to achieve easier to do.</c:v>
                </c:pt>
                <c:pt idx="5">
                  <c:v>It saves me time when I use it.</c:v>
                </c:pt>
                <c:pt idx="6">
                  <c:v>It meets my needs</c:v>
                </c:pt>
                <c:pt idx="7">
                  <c:v>It does everything I expected it to do.</c:v>
                </c:pt>
                <c:pt idx="8">
                  <c:v>It is simple to use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5</c:v>
                </c:pt>
                <c:pt idx="1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F4-4F62-A018-3556B71D9D2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I agree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It helps me to be more efficient.</c:v>
                </c:pt>
                <c:pt idx="1">
                  <c:v>It helps me to be more effective.</c:v>
                </c:pt>
                <c:pt idx="2">
                  <c:v>It is useful.</c:v>
                </c:pt>
                <c:pt idx="3">
                  <c:v>It gives me more control over the activities in my life.</c:v>
                </c:pt>
                <c:pt idx="4">
                  <c:v>It makes the things I want to achieve easier to do.</c:v>
                </c:pt>
                <c:pt idx="5">
                  <c:v>It saves me time when I use it.</c:v>
                </c:pt>
                <c:pt idx="6">
                  <c:v>It meets my needs</c:v>
                </c:pt>
                <c:pt idx="7">
                  <c:v>It does everything I expected it to do.</c:v>
                </c:pt>
                <c:pt idx="8">
                  <c:v>It is simple to use</c:v>
                </c:pt>
              </c:strCache>
            </c:strRef>
          </c:cat>
          <c:val>
            <c:numRef>
              <c:f>Sheet1!$E$2:$E$10</c:f>
              <c:numCache>
                <c:formatCode>General</c:formatCode>
                <c:ptCount val="9"/>
                <c:pt idx="0">
                  <c:v>9</c:v>
                </c:pt>
                <c:pt idx="1">
                  <c:v>10</c:v>
                </c:pt>
                <c:pt idx="2">
                  <c:v>1</c:v>
                </c:pt>
                <c:pt idx="3">
                  <c:v>15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7F4-4F62-A018-3556B71D9D2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I strongly agree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Sheet1!$A$2:$A$10</c:f>
              <c:strCache>
                <c:ptCount val="9"/>
                <c:pt idx="0">
                  <c:v>It helps me to be more efficient.</c:v>
                </c:pt>
                <c:pt idx="1">
                  <c:v>It helps me to be more effective.</c:v>
                </c:pt>
                <c:pt idx="2">
                  <c:v>It is useful.</c:v>
                </c:pt>
                <c:pt idx="3">
                  <c:v>It gives me more control over the activities in my life.</c:v>
                </c:pt>
                <c:pt idx="4">
                  <c:v>It makes the things I want to achieve easier to do.</c:v>
                </c:pt>
                <c:pt idx="5">
                  <c:v>It saves me time when I use it.</c:v>
                </c:pt>
                <c:pt idx="6">
                  <c:v>It meets my needs</c:v>
                </c:pt>
                <c:pt idx="7">
                  <c:v>It does everything I expected it to do.</c:v>
                </c:pt>
                <c:pt idx="8">
                  <c:v>It is simple to use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7</c:v>
                </c:pt>
                <c:pt idx="1">
                  <c:v>7</c:v>
                </c:pt>
                <c:pt idx="2">
                  <c:v>20</c:v>
                </c:pt>
                <c:pt idx="3">
                  <c:v>5</c:v>
                </c:pt>
                <c:pt idx="4">
                  <c:v>8</c:v>
                </c:pt>
                <c:pt idx="5">
                  <c:v>1</c:v>
                </c:pt>
                <c:pt idx="6">
                  <c:v>11</c:v>
                </c:pt>
                <c:pt idx="7">
                  <c:v>9</c:v>
                </c:pt>
                <c:pt idx="8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7F4-4F62-A018-3556B71D9D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87910175"/>
        <c:axId val="1124651376"/>
      </c:barChart>
      <c:catAx>
        <c:axId val="987910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4651376"/>
        <c:crosses val="autoZero"/>
        <c:auto val="1"/>
        <c:lblAlgn val="ctr"/>
        <c:lblOffset val="100"/>
        <c:noMultiLvlLbl val="0"/>
      </c:catAx>
      <c:valAx>
        <c:axId val="1124651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7910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16459 3332,'0'15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4897 585,'0'0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5-02T03:07:19"/>
    </inkml:context>
    <inkml:brush xml:id="br0">
      <inkml:brushProperty name="width" value="0.0224" units="cm"/>
      <inkml:brushProperty name="height" value="0.0224" units="cm"/>
      <inkml:brushProperty name="color" value="#F80600"/>
    </inkml:brush>
  </inkml:definitions>
  <inkml:trace contextRef="#ctx0" brushRef="#br0">5320 162,'0'0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9409-7E8A-DBB7-11FD-D8D9A2F250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55129-A0D6-0C6C-CB7A-C39E5605F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AB4C2-B0DA-809E-4C0E-192EE75A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7DA68-D315-CFAF-CE8D-92AE6CB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22148-D080-391B-11E9-263B1990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6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0498D-E8C9-6BCA-9BC5-563DA952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BBC82-332E-BAC4-E6AA-352FC1E7A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BA549-2527-A43A-142F-56F67DA5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AC02A-3398-3F07-760E-59EB5C35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F7862-8F5A-FFDB-C42F-1CD7CB0A3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17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B04857-4016-EE57-5A9B-BC94CA50F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63E1C-8E90-5EE1-865D-5AC93A1B96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DF2E4-CA9A-46FB-E110-04AAA5B0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389E4-72A7-12E7-38FA-FC3132DA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0F776-9F13-4CA3-7DEB-3FCD20FB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340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F0D3-7EF6-B637-3EEF-5DB4A795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6453C-3446-698E-4A27-B96EA5C9A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E2543-73F5-4493-AC0D-7CC68D08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B6EAC-D952-D5B7-544D-31A5D4961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D5887-57DD-D10D-E619-CD2880E6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9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93D6-1964-C54B-787A-84664AE19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F7D71-B875-D642-F2D9-DFADB2681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D4BF1-6E64-7AFE-3077-F2E7C40B5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FBBBF-25E6-8E2C-923A-10AA92AF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07670-715E-94A3-9A5C-32580FBA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9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B41D-EE50-7E16-0648-825E8154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4F764-0838-3A0E-B562-32CF624A9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E39D25-918D-BD84-36AF-3E9455BC6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72A7F-7423-4964-512A-E3789A97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4DA15-FBF0-41D3-8663-F3C06D5FD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43576-3FFC-D48C-0CBA-C7E7E906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2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8DB1-95BF-4FB1-1499-BF65A283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D17C1-E162-153D-88BE-E4069A40C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54C5F-5E3D-2FC3-6700-4ED8645D5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71E3E-10A8-793A-0F8F-D6F386D62E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19CE9-B80C-928D-F5D8-AEF63E8BA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88952-5ED8-B062-BE96-F61F2C6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89A97E-B09B-59C5-6055-A795FE45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6C4579-30DA-9C03-EA60-6640C4AB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8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9A21-B877-0BB1-464F-17B0EE31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2FEB2-CF48-A7AB-20CD-D8231B73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5402A-06CD-1621-4A5E-1E886993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77DC6-EE1F-DF5F-9434-0EA7E066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6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4F6EF-3C1F-85D5-14B2-9A0D31A1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A3EC80-CF09-72C7-9A46-D03BED5D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28FE0-1BE6-CB94-BBF1-5205E2EA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2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B13C-19FA-688E-23BA-E2F34B437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4954-9360-AACF-35F3-FD68621AC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FB3F9-89E4-20AF-18E8-5A8F512DE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DA5D0-2352-A788-DF6D-D5249054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333D5-183B-E7BB-586C-70B59A436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A2CB8-4AAE-90D7-D485-0BAD0386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4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D856-BAB9-69F9-A00A-DB3FC62C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7B6BB-A226-17BC-BD57-AF4521B95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7ADB6-D217-AE11-9E68-D68B3165B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D0CC1-5C87-5937-41F8-E2A46DC3F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A6BFF-773D-6009-A153-10A7217E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3AE6-A177-72F4-B60B-96A7E45A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9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BEF25-15C1-046C-DDCF-7F92D8444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0958B-B1AD-B6B1-F6D3-41A38BC85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B818F-6EAB-F222-37C9-FAC33FDE5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41393-1F3B-4AA3-9114-0FF84E0CAEC5}" type="datetimeFigureOut">
              <a:rPr lang="en-US" smtClean="0"/>
              <a:t>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FBEAA-55D6-004B-A962-6702AFE8E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7DD5D-1695-101D-45C2-A497E4540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7AFC8-EE76-418F-A02C-C6744D9AC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4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aulos195@gmail.com" TargetMode="Externa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9.xml"/><Relationship Id="rId12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23.png"/><Relationship Id="rId5" Type="http://schemas.openxmlformats.org/officeDocument/2006/relationships/customXml" Target="../ink/ink28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customXml" Target="../ink/ink31.xml"/><Relationship Id="rId7" Type="http://schemas.openxmlformats.org/officeDocument/2006/relationships/customXml" Target="../ink/ink3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3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3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37.xml"/><Relationship Id="rId7" Type="http://schemas.openxmlformats.org/officeDocument/2006/relationships/customXml" Target="../ink/ink38.xml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9" Type="http://schemas.openxmlformats.org/officeDocument/2006/relationships/customXml" Target="../ink/ink3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40.xml"/><Relationship Id="rId7" Type="http://schemas.openxmlformats.org/officeDocument/2006/relationships/customXml" Target="../ink/ink4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9" Type="http://schemas.openxmlformats.org/officeDocument/2006/relationships/customXml" Target="../ink/ink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customXml" Target="../ink/ink43.xml"/><Relationship Id="rId7" Type="http://schemas.openxmlformats.org/officeDocument/2006/relationships/customXml" Target="../ink/ink4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4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8.xml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customXml" Target="../ink/ink11.xml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7.xml"/><Relationship Id="rId4" Type="http://schemas.openxmlformats.org/officeDocument/2006/relationships/image" Target="../media/image2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customXml" Target="../ink/ink20.xml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23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25.xml"/><Relationship Id="rId7" Type="http://schemas.openxmlformats.org/officeDocument/2006/relationships/customXml" Target="../ink/ink26.xml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21.png"/><Relationship Id="rId10" Type="http://schemas.openxmlformats.org/officeDocument/2006/relationships/image" Target="../media/image20.png"/><Relationship Id="rId9" Type="http://schemas.openxmlformats.org/officeDocument/2006/relationships/customXml" Target="../ink/ink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1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11" name="Subtitle 2"/>
          <p:cNvSpPr>
            <a:spLocks noGrp="1"/>
          </p:cNvSpPr>
          <p:nvPr>
            <p:ph sz="half" idx="1"/>
          </p:nvPr>
        </p:nvSpPr>
        <p:spPr>
          <a:xfrm>
            <a:off x="1671320" y="1165225"/>
            <a:ext cx="8719185" cy="43516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Third eye glove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3110230" y="3991610"/>
            <a:ext cx="6007735" cy="28663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marR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Authors name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 –</a:t>
            </a:r>
            <a:r>
              <a:rPr lang="en-A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Paul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Potolias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Department of </a:t>
            </a:r>
            <a:r>
              <a:rPr lang="en-AU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Information and Electronic Engineering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Thessaloniki 54248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Email id</a:t>
            </a:r>
            <a:r>
              <a:rPr lang="el-G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</a:rPr>
              <a:t>–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sym typeface="+mn-ea"/>
                <a:hlinkClick r:id="rId8"/>
              </a:rPr>
              <a:t>paulos195@gmail.com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A2361-F0D0-9934-1E3F-88F96C24A8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8373" y="1922298"/>
            <a:ext cx="2175254" cy="2737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39" y="249378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10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6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8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8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80C104-FF75-6158-6135-1E6F22FC6DA7}"/>
              </a:ext>
            </a:extLst>
          </p:cNvPr>
          <p:cNvSpPr/>
          <p:nvPr/>
        </p:nvSpPr>
        <p:spPr>
          <a:xfrm>
            <a:off x="1014984" y="1527048"/>
            <a:ext cx="4976211" cy="3520440"/>
          </a:xfrm>
          <a:prstGeom prst="round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9D55D-1CCC-0080-B38E-C539DD28A1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0352" y="1745737"/>
            <a:ext cx="2132177" cy="2940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F1119D-C4C5-9679-E37E-014E8CB8FF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6657" y="1745737"/>
            <a:ext cx="2132178" cy="29400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" name="408359586_24270112582635917_4472738667579446253_n">
            <a:hlinkClick r:id="" action="ppaction://media"/>
            <a:extLst>
              <a:ext uri="{FF2B5EF4-FFF2-40B4-BE49-F238E27FC236}">
                <a16:creationId xmlns:a16="http://schemas.microsoft.com/office/drawing/2014/main" id="{F2AED255-F2C7-1F4C-B455-70EFF4448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75015" y="1387902"/>
            <a:ext cx="4864765" cy="43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11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AA7D077-1D2A-DBBA-5589-47A7E79643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39498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193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</a:t>
            </a:r>
            <a:r>
              <a:rPr lang="el-G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of </a:t>
            </a:r>
            <a:r>
              <a:rPr lang="el-G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E6724BB-A39D-13DC-1328-B30911E817C2}"/>
              </a:ext>
            </a:extLst>
          </p:cNvPr>
          <p:cNvSpPr/>
          <p:nvPr/>
        </p:nvSpPr>
        <p:spPr>
          <a:xfrm>
            <a:off x="4202102" y="946538"/>
            <a:ext cx="3637300" cy="4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7484B-3E99-2A12-08A9-09C8B217E0B4}"/>
              </a:ext>
            </a:extLst>
          </p:cNvPr>
          <p:cNvSpPr txBox="1"/>
          <p:nvPr/>
        </p:nvSpPr>
        <p:spPr>
          <a:xfrm>
            <a:off x="205740" y="937245"/>
            <a:ext cx="11630025" cy="369332"/>
          </a:xfrm>
          <a:prstGeom prst="rect">
            <a:avLst/>
          </a:prstGeom>
          <a:noFill/>
          <a:effectLst>
            <a:glow rad="1397000">
              <a:schemeClr val="accent1"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dirty="0">
                <a:effectLst>
                  <a:glow>
                    <a:schemeClr val="bg1"/>
                  </a:glow>
                  <a:outerShdw blurRad="50800" dist="50800" dir="5400000" algn="ctr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Consumption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C7BA38-214E-0007-AE4A-5BB6372466B7}"/>
              </a:ext>
            </a:extLst>
          </p:cNvPr>
          <p:cNvSpPr/>
          <p:nvPr/>
        </p:nvSpPr>
        <p:spPr>
          <a:xfrm>
            <a:off x="1225297" y="1920239"/>
            <a:ext cx="3130642" cy="32572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B486B16-A0E3-0AEB-F116-94AA79D9A386}"/>
              </a:ext>
            </a:extLst>
          </p:cNvPr>
          <p:cNvSpPr/>
          <p:nvPr/>
        </p:nvSpPr>
        <p:spPr>
          <a:xfrm>
            <a:off x="4818815" y="1894523"/>
            <a:ext cx="3130642" cy="3282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9D81CC-5CF9-9DF0-5252-470C8FB1CB1B}"/>
              </a:ext>
            </a:extLst>
          </p:cNvPr>
          <p:cNvSpPr/>
          <p:nvPr/>
        </p:nvSpPr>
        <p:spPr>
          <a:xfrm>
            <a:off x="8286032" y="1920240"/>
            <a:ext cx="3130642" cy="32572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DC1D8B2-DC9A-B41E-256C-A888D9AA680F}"/>
              </a:ext>
            </a:extLst>
          </p:cNvPr>
          <p:cNvSpPr/>
          <p:nvPr/>
        </p:nvSpPr>
        <p:spPr>
          <a:xfrm>
            <a:off x="1464564" y="2121535"/>
            <a:ext cx="2637028" cy="47293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Idle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9745E1F-0D8E-72C2-38B9-E38E5F28869B}"/>
              </a:ext>
            </a:extLst>
          </p:cNvPr>
          <p:cNvSpPr/>
          <p:nvPr/>
        </p:nvSpPr>
        <p:spPr>
          <a:xfrm>
            <a:off x="5123815" y="2120490"/>
            <a:ext cx="2637028" cy="47293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Vibration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FE2515F-4CF1-4001-BEAE-0083CC1F6231}"/>
              </a:ext>
            </a:extLst>
          </p:cNvPr>
          <p:cNvSpPr/>
          <p:nvPr/>
        </p:nvSpPr>
        <p:spPr>
          <a:xfrm>
            <a:off x="8552218" y="2120490"/>
            <a:ext cx="2637028" cy="472933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Vibration-buzzer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3393AFEF-6625-18F2-5B0C-1998F7DB7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373574"/>
              </p:ext>
            </p:extLst>
          </p:nvPr>
        </p:nvGraphicFramePr>
        <p:xfrm>
          <a:off x="1338325" y="3060358"/>
          <a:ext cx="2889506" cy="802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753">
                  <a:extLst>
                    <a:ext uri="{9D8B030D-6E8A-4147-A177-3AD203B41FA5}">
                      <a16:colId xmlns:a16="http://schemas.microsoft.com/office/drawing/2014/main" val="2998109261"/>
                    </a:ext>
                  </a:extLst>
                </a:gridCol>
                <a:gridCol w="1444753">
                  <a:extLst>
                    <a:ext uri="{9D8B030D-6E8A-4147-A177-3AD203B41FA5}">
                      <a16:colId xmlns:a16="http://schemas.microsoft.com/office/drawing/2014/main" val="3937622674"/>
                    </a:ext>
                  </a:extLst>
                </a:gridCol>
              </a:tblGrid>
              <a:tr h="40105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Uptime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74199"/>
                  </a:ext>
                </a:extLst>
              </a:tr>
              <a:tr h="4010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r>
                        <a:rPr lang="el-GR" dirty="0"/>
                        <a:t>.</a:t>
                      </a:r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5418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1D1420C7-1808-D3D7-23EB-C8A2B1CF8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892422"/>
              </p:ext>
            </p:extLst>
          </p:nvPr>
        </p:nvGraphicFramePr>
        <p:xfrm>
          <a:off x="8481669" y="3066654"/>
          <a:ext cx="28895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753">
                  <a:extLst>
                    <a:ext uri="{9D8B030D-6E8A-4147-A177-3AD203B41FA5}">
                      <a16:colId xmlns:a16="http://schemas.microsoft.com/office/drawing/2014/main" val="2998109261"/>
                    </a:ext>
                  </a:extLst>
                </a:gridCol>
                <a:gridCol w="1444753">
                  <a:extLst>
                    <a:ext uri="{9D8B030D-6E8A-4147-A177-3AD203B41FA5}">
                      <a16:colId xmlns:a16="http://schemas.microsoft.com/office/drawing/2014/main" val="3937622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Uptime hours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74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5418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355B18F-DFFA-F94B-E001-5DF3ED6EB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655446"/>
              </p:ext>
            </p:extLst>
          </p:nvPr>
        </p:nvGraphicFramePr>
        <p:xfrm>
          <a:off x="4997576" y="3060358"/>
          <a:ext cx="2889506" cy="802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753">
                  <a:extLst>
                    <a:ext uri="{9D8B030D-6E8A-4147-A177-3AD203B41FA5}">
                      <a16:colId xmlns:a16="http://schemas.microsoft.com/office/drawing/2014/main" val="2998109261"/>
                    </a:ext>
                  </a:extLst>
                </a:gridCol>
                <a:gridCol w="1444753">
                  <a:extLst>
                    <a:ext uri="{9D8B030D-6E8A-4147-A177-3AD203B41FA5}">
                      <a16:colId xmlns:a16="http://schemas.microsoft.com/office/drawing/2014/main" val="3937622674"/>
                    </a:ext>
                  </a:extLst>
                </a:gridCol>
              </a:tblGrid>
              <a:tr h="40105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Uptime hours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74199"/>
                  </a:ext>
                </a:extLst>
              </a:tr>
              <a:tr h="4010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54180"/>
                  </a:ext>
                </a:extLst>
              </a:tr>
            </a:tbl>
          </a:graphicData>
        </a:graphic>
      </p:graphicFrame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F49526A-F9FE-3633-ED3B-DB2C11A47CA6}"/>
              </a:ext>
            </a:extLst>
          </p:cNvPr>
          <p:cNvSpPr/>
          <p:nvPr/>
        </p:nvSpPr>
        <p:spPr>
          <a:xfrm>
            <a:off x="3049543" y="5277795"/>
            <a:ext cx="6757416" cy="10515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8FC6359-6708-A3DF-971A-62E20A15EA68}"/>
              </a:ext>
            </a:extLst>
          </p:cNvPr>
          <p:cNvSpPr txBox="1"/>
          <p:nvPr/>
        </p:nvSpPr>
        <p:spPr>
          <a:xfrm>
            <a:off x="3110230" y="5481624"/>
            <a:ext cx="664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F1F1F"/>
                </a:solidFill>
                <a:latin typeface="Google Sans"/>
              </a:rPr>
              <a:t>T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ypical alkaline </a:t>
            </a:r>
            <a:r>
              <a:rPr lang="el-GR" sz="1800" b="0" i="0" dirty="0">
                <a:solidFill>
                  <a:srgbClr val="1F1F1F"/>
                </a:solidFill>
                <a:effectLst/>
                <a:latin typeface="Google Sans"/>
              </a:rPr>
              <a:t>9</a:t>
            </a:r>
            <a:r>
              <a:rPr lang="en-US" sz="1800" b="0" i="0" dirty="0">
                <a:solidFill>
                  <a:srgbClr val="1F1F1F"/>
                </a:solidFill>
                <a:effectLst/>
                <a:latin typeface="Google Sans"/>
              </a:rPr>
              <a:t>v battery has 500 mAh at 100 mA discharge rate, or about </a:t>
            </a:r>
            <a:r>
              <a:rPr lang="en-US" sz="1800" b="0" i="0" dirty="0">
                <a:solidFill>
                  <a:srgbClr val="040C28"/>
                </a:solidFill>
                <a:effectLst/>
                <a:latin typeface="Google Sans"/>
              </a:rPr>
              <a:t>4.5W</a:t>
            </a:r>
            <a:endParaRPr lang="en-US" sz="1800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19E08A10-614E-C02D-7230-5287E9716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935"/>
              </p:ext>
            </p:extLst>
          </p:nvPr>
        </p:nvGraphicFramePr>
        <p:xfrm>
          <a:off x="1342071" y="4036243"/>
          <a:ext cx="2889506" cy="802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753">
                  <a:extLst>
                    <a:ext uri="{9D8B030D-6E8A-4147-A177-3AD203B41FA5}">
                      <a16:colId xmlns:a16="http://schemas.microsoft.com/office/drawing/2014/main" val="2998109261"/>
                    </a:ext>
                  </a:extLst>
                </a:gridCol>
                <a:gridCol w="1444753">
                  <a:extLst>
                    <a:ext uri="{9D8B030D-6E8A-4147-A177-3AD203B41FA5}">
                      <a16:colId xmlns:a16="http://schemas.microsoft.com/office/drawing/2014/main" val="3937622674"/>
                    </a:ext>
                  </a:extLst>
                </a:gridCol>
              </a:tblGrid>
              <a:tr h="40105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Watt/hour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η (</a:t>
                      </a:r>
                      <a:r>
                        <a:rPr lang="en-US" sz="1600" dirty="0"/>
                        <a:t>LM78</a:t>
                      </a:r>
                      <a:r>
                        <a:rPr lang="el-GR" sz="1600" dirty="0"/>
                        <a:t>0</a:t>
                      </a:r>
                      <a:r>
                        <a:rPr lang="en-US" sz="1600" dirty="0"/>
                        <a:t>5</a:t>
                      </a:r>
                      <a:r>
                        <a:rPr lang="el-GR" sz="160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74199"/>
                  </a:ext>
                </a:extLst>
              </a:tr>
              <a:tr h="4010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8</a:t>
                      </a:r>
                      <a:r>
                        <a:rPr lang="en-US" dirty="0"/>
                        <a:t>9</a:t>
                      </a:r>
                      <a:r>
                        <a:rPr lang="el-GR" dirty="0"/>
                        <a:t>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54180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02AB284B-9ECD-EC08-30B5-E27A91771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978894"/>
              </p:ext>
            </p:extLst>
          </p:nvPr>
        </p:nvGraphicFramePr>
        <p:xfrm>
          <a:off x="4997576" y="4015383"/>
          <a:ext cx="2889506" cy="802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753">
                  <a:extLst>
                    <a:ext uri="{9D8B030D-6E8A-4147-A177-3AD203B41FA5}">
                      <a16:colId xmlns:a16="http://schemas.microsoft.com/office/drawing/2014/main" val="2998109261"/>
                    </a:ext>
                  </a:extLst>
                </a:gridCol>
                <a:gridCol w="1444753">
                  <a:extLst>
                    <a:ext uri="{9D8B030D-6E8A-4147-A177-3AD203B41FA5}">
                      <a16:colId xmlns:a16="http://schemas.microsoft.com/office/drawing/2014/main" val="3937622674"/>
                    </a:ext>
                  </a:extLst>
                </a:gridCol>
              </a:tblGrid>
              <a:tr h="4010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Watt/hour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η (</a:t>
                      </a:r>
                      <a:r>
                        <a:rPr lang="en-US" sz="1600" dirty="0"/>
                        <a:t>LM78</a:t>
                      </a:r>
                      <a:r>
                        <a:rPr lang="el-GR" sz="1600" dirty="0"/>
                        <a:t>0</a:t>
                      </a:r>
                      <a:r>
                        <a:rPr lang="en-US" sz="1600" dirty="0"/>
                        <a:t>5</a:t>
                      </a:r>
                      <a:r>
                        <a:rPr lang="el-GR" sz="160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74199"/>
                  </a:ext>
                </a:extLst>
              </a:tr>
              <a:tr h="4010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  <a:r>
                        <a:rPr lang="el-GR" dirty="0"/>
                        <a:t>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54180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605AEE5-0F89-6E8C-5B1F-519921667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348633"/>
              </p:ext>
            </p:extLst>
          </p:nvPr>
        </p:nvGraphicFramePr>
        <p:xfrm>
          <a:off x="8464294" y="4079931"/>
          <a:ext cx="28895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753">
                  <a:extLst>
                    <a:ext uri="{9D8B030D-6E8A-4147-A177-3AD203B41FA5}">
                      <a16:colId xmlns:a16="http://schemas.microsoft.com/office/drawing/2014/main" val="2998109261"/>
                    </a:ext>
                  </a:extLst>
                </a:gridCol>
                <a:gridCol w="1444753">
                  <a:extLst>
                    <a:ext uri="{9D8B030D-6E8A-4147-A177-3AD203B41FA5}">
                      <a16:colId xmlns:a16="http://schemas.microsoft.com/office/drawing/2014/main" val="3937622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Watt/hour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η (</a:t>
                      </a:r>
                      <a:r>
                        <a:rPr lang="en-US" sz="1600" dirty="0"/>
                        <a:t>LM78</a:t>
                      </a:r>
                      <a:r>
                        <a:rPr lang="el-GR" sz="1600" dirty="0"/>
                        <a:t>0</a:t>
                      </a:r>
                      <a:r>
                        <a:rPr lang="en-US" sz="1600" dirty="0"/>
                        <a:t>5</a:t>
                      </a:r>
                      <a:r>
                        <a:rPr lang="el-GR" sz="1600" dirty="0"/>
                        <a:t>)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74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</a:t>
                      </a:r>
                      <a:r>
                        <a:rPr lang="el-GR" dirty="0"/>
                        <a:t>.92%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254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7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249378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13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6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8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FF02B9A-43D7-6714-84CB-B098727B8801}"/>
              </a:ext>
            </a:extLst>
          </p:cNvPr>
          <p:cNvSpPr/>
          <p:nvPr/>
        </p:nvSpPr>
        <p:spPr>
          <a:xfrm>
            <a:off x="1344168" y="2480690"/>
            <a:ext cx="2208403" cy="35212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8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07CD05D-FC01-E56E-C7C1-BE0C8669B5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9674" y="4528853"/>
            <a:ext cx="1537389" cy="9355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0D974F-50F9-89FB-1761-C63302048BD1}"/>
              </a:ext>
            </a:extLst>
          </p:cNvPr>
          <p:cNvSpPr/>
          <p:nvPr/>
        </p:nvSpPr>
        <p:spPr>
          <a:xfrm>
            <a:off x="5310314" y="2510928"/>
            <a:ext cx="2164588" cy="35212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E03A18A-B4FC-68A4-F668-B99E441320AE}"/>
              </a:ext>
            </a:extLst>
          </p:cNvPr>
          <p:cNvSpPr/>
          <p:nvPr/>
        </p:nvSpPr>
        <p:spPr>
          <a:xfrm>
            <a:off x="4996977" y="1489052"/>
            <a:ext cx="2561901" cy="4664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CDE86B-AACB-A33D-D4AE-64406A8B8C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2399" y="4273978"/>
            <a:ext cx="1579783" cy="14500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9CAD61-C60D-30FA-66F1-5D5DFEB6A7BD}"/>
              </a:ext>
            </a:extLst>
          </p:cNvPr>
          <p:cNvSpPr txBox="1"/>
          <p:nvPr/>
        </p:nvSpPr>
        <p:spPr>
          <a:xfrm>
            <a:off x="492443" y="1521833"/>
            <a:ext cx="1157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Future Advancements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B2B228-86C3-ECE9-716F-44999925918C}"/>
              </a:ext>
            </a:extLst>
          </p:cNvPr>
          <p:cNvSpPr/>
          <p:nvPr/>
        </p:nvSpPr>
        <p:spPr>
          <a:xfrm>
            <a:off x="1674431" y="2891680"/>
            <a:ext cx="1537389" cy="8296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 off button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DBD71E5-1038-7CAF-5B9C-4A4089B186B3}"/>
              </a:ext>
            </a:extLst>
          </p:cNvPr>
          <p:cNvSpPr/>
          <p:nvPr/>
        </p:nvSpPr>
        <p:spPr>
          <a:xfrm>
            <a:off x="5689059" y="2860523"/>
            <a:ext cx="1344168" cy="8296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Better vibration module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1C0E67A-8AAA-3040-041D-AFBBA4731149}"/>
              </a:ext>
            </a:extLst>
          </p:cNvPr>
          <p:cNvSpPr/>
          <p:nvPr/>
        </p:nvSpPr>
        <p:spPr>
          <a:xfrm>
            <a:off x="9232645" y="2530855"/>
            <a:ext cx="2164588" cy="35212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E4F0139-9978-ECC8-E1CC-3D1CB0F1C4DA}"/>
              </a:ext>
            </a:extLst>
          </p:cNvPr>
          <p:cNvSpPr/>
          <p:nvPr/>
        </p:nvSpPr>
        <p:spPr>
          <a:xfrm>
            <a:off x="9732509" y="2890631"/>
            <a:ext cx="1344168" cy="82961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Better case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726574-7678-5817-E187-5596A21EA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3200" y="4060524"/>
            <a:ext cx="1523477" cy="16313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65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249378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14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6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8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8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23D1D8-A71F-CACA-AFC7-E944BFA3061B}"/>
              </a:ext>
            </a:extLst>
          </p:cNvPr>
          <p:cNvSpPr/>
          <p:nvPr/>
        </p:nvSpPr>
        <p:spPr>
          <a:xfrm>
            <a:off x="5230368" y="1690688"/>
            <a:ext cx="1307591" cy="5495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AAB0C-B2A9-D8C4-A70A-4AF012B12C24}"/>
              </a:ext>
            </a:extLst>
          </p:cNvPr>
          <p:cNvSpPr txBox="1"/>
          <p:nvPr/>
        </p:nvSpPr>
        <p:spPr>
          <a:xfrm>
            <a:off x="4507992" y="1790383"/>
            <a:ext cx="27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1D9249-435B-B9EB-895C-DDC7D6C5DBB0}"/>
              </a:ext>
            </a:extLst>
          </p:cNvPr>
          <p:cNvSpPr/>
          <p:nvPr/>
        </p:nvSpPr>
        <p:spPr>
          <a:xfrm>
            <a:off x="838200" y="2444115"/>
            <a:ext cx="10398506" cy="28634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project incorporates the principles of ultrasonic distance sensing and employs the Arduino platform for real-time data processing. It provides a tangible example of how Arduino and sensor modules can be combined to create a practical solution for distance monitoring, potentially serving as a "third eye" in applications such as obstacle detection or proximity sensing to help people with disabilities.</a:t>
            </a:r>
          </a:p>
        </p:txBody>
      </p:sp>
    </p:spTree>
    <p:extLst>
      <p:ext uri="{BB962C8B-B14F-4D97-AF65-F5344CB8AC3E}">
        <p14:creationId xmlns:p14="http://schemas.microsoft.com/office/powerpoint/2010/main" val="254820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15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pic>
        <p:nvPicPr>
          <p:cNvPr id="1030" name="Picture 6" descr="Free Powerpoint Sample - Green Circuit Board">
            <a:extLst>
              <a:ext uri="{FF2B5EF4-FFF2-40B4-BE49-F238E27FC236}">
                <a16:creationId xmlns:a16="http://schemas.microsoft.com/office/drawing/2014/main" id="{1B38C044-3435-780C-A5C9-8053F1012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" y="1132218"/>
            <a:ext cx="10515599" cy="4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218252-9ADE-89FC-365E-7976F44D2D3B}"/>
              </a:ext>
            </a:extLst>
          </p:cNvPr>
          <p:cNvSpPr txBox="1"/>
          <p:nvPr/>
        </p:nvSpPr>
        <p:spPr>
          <a:xfrm>
            <a:off x="5067656" y="5061460"/>
            <a:ext cx="3059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116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2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4F81968-8849-9B9F-4687-03C460C65071}"/>
              </a:ext>
            </a:extLst>
          </p:cNvPr>
          <p:cNvSpPr txBox="1"/>
          <p:nvPr/>
        </p:nvSpPr>
        <p:spPr>
          <a:xfrm>
            <a:off x="1085316" y="1462169"/>
            <a:ext cx="985446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Contents </a:t>
            </a:r>
            <a:br>
              <a:rPr lang="en-US" dirty="0"/>
            </a:b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idea</a:t>
            </a:r>
            <a:r>
              <a:rPr lang="el-GR" dirty="0"/>
              <a:t>……………………………………………………………………………………………………………………………... </a:t>
            </a:r>
            <a:r>
              <a:rPr lang="en-US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Hardware</a:t>
            </a:r>
            <a:r>
              <a:rPr lang="el-GR" dirty="0"/>
              <a:t> ………………………………………………………………………………………………………………………………….. </a:t>
            </a:r>
            <a:r>
              <a:rPr lang="en-US" dirty="0"/>
              <a:t>4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Software</a:t>
            </a:r>
            <a:r>
              <a:rPr lang="el-GR" dirty="0"/>
              <a:t> ……………………………………………………………………………………………………………………………......... </a:t>
            </a:r>
            <a:r>
              <a:rPr lang="en-US" dirty="0"/>
              <a:t>7</a:t>
            </a:r>
            <a:r>
              <a:rPr lang="el-GR" dirty="0"/>
              <a:t> 	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print ……</a:t>
            </a:r>
            <a:r>
              <a:rPr lang="el-GR" dirty="0"/>
              <a:t>………………………………………………………………………………………………………………………………</a:t>
            </a:r>
            <a:r>
              <a:rPr lang="en-US" dirty="0"/>
              <a:t>.</a:t>
            </a:r>
            <a:r>
              <a:rPr lang="el-GR" dirty="0"/>
              <a:t>. </a:t>
            </a:r>
            <a:r>
              <a:rPr lang="en-US" dirty="0"/>
              <a:t>9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…………</a:t>
            </a:r>
            <a:r>
              <a:rPr lang="el-GR" dirty="0"/>
              <a:t>……………………………………………………………………………………………………………………………... </a:t>
            </a:r>
            <a:r>
              <a:rPr lang="en-US" dirty="0"/>
              <a:t>10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Characteristics</a:t>
            </a:r>
            <a:r>
              <a:rPr lang="el-GR" dirty="0"/>
              <a:t>……………………………………………………………………………………………………………………</a:t>
            </a:r>
            <a:r>
              <a:rPr lang="en-US" dirty="0"/>
              <a:t>….</a:t>
            </a:r>
            <a:r>
              <a:rPr lang="el-GR" dirty="0"/>
              <a:t>…... </a:t>
            </a:r>
            <a:r>
              <a:rPr lang="en-US" dirty="0"/>
              <a:t>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advancement </a:t>
            </a:r>
            <a:r>
              <a:rPr lang="el-GR" dirty="0"/>
              <a:t>……………………………………………………………………………………………………</a:t>
            </a:r>
            <a:r>
              <a:rPr lang="en-US" dirty="0"/>
              <a:t>……….</a:t>
            </a:r>
            <a:r>
              <a:rPr lang="el-GR" dirty="0"/>
              <a:t>…... </a:t>
            </a:r>
            <a:r>
              <a:rPr lang="en-US" dirty="0"/>
              <a:t>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Conclusion ……………...</a:t>
            </a:r>
            <a:r>
              <a:rPr lang="el-GR" dirty="0"/>
              <a:t>……………………………………………………………………………………………………</a:t>
            </a:r>
            <a:r>
              <a:rPr lang="en-US" dirty="0"/>
              <a:t>……….</a:t>
            </a:r>
            <a:r>
              <a:rPr lang="el-GR" dirty="0"/>
              <a:t>…... </a:t>
            </a:r>
            <a:r>
              <a:rPr lang="en-US" dirty="0"/>
              <a:t>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</a:t>
            </a:r>
            <a:r>
              <a:rPr lang="el-G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393A0BA-4C82-01B2-D724-A1CF20377837}"/>
              </a:ext>
            </a:extLst>
          </p:cNvPr>
          <p:cNvSpPr/>
          <p:nvPr/>
        </p:nvSpPr>
        <p:spPr>
          <a:xfrm>
            <a:off x="5847889" y="1175521"/>
            <a:ext cx="110459" cy="50249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D4582D-5A88-2428-F155-794CB3240DAB}"/>
              </a:ext>
            </a:extLst>
          </p:cNvPr>
          <p:cNvSpPr/>
          <p:nvPr/>
        </p:nvSpPr>
        <p:spPr>
          <a:xfrm>
            <a:off x="1481706" y="1268451"/>
            <a:ext cx="312740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F6A4D-4C9B-8974-A3B5-AAD553E62D97}"/>
              </a:ext>
            </a:extLst>
          </p:cNvPr>
          <p:cNvSpPr txBox="1"/>
          <p:nvPr/>
        </p:nvSpPr>
        <p:spPr>
          <a:xfrm>
            <a:off x="1481707" y="1275215"/>
            <a:ext cx="312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C5DEF-6F50-C351-2961-4192A991ABF8}"/>
              </a:ext>
            </a:extLst>
          </p:cNvPr>
          <p:cNvSpPr/>
          <p:nvPr/>
        </p:nvSpPr>
        <p:spPr>
          <a:xfrm>
            <a:off x="1481706" y="1637783"/>
            <a:ext cx="3127404" cy="4397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2B1E68-617D-B1B1-D46A-38CBB3A7BD2B}"/>
              </a:ext>
            </a:extLst>
          </p:cNvPr>
          <p:cNvSpPr txBox="1"/>
          <p:nvPr/>
        </p:nvSpPr>
        <p:spPr>
          <a:xfrm>
            <a:off x="1481706" y="1637783"/>
            <a:ext cx="3127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Ultra sonic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Vibration motor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Buzzer module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B86550-AC30-F0F1-B537-F57007336D8A}"/>
              </a:ext>
            </a:extLst>
          </p:cNvPr>
          <p:cNvSpPr/>
          <p:nvPr/>
        </p:nvSpPr>
        <p:spPr>
          <a:xfrm>
            <a:off x="7234195" y="1336811"/>
            <a:ext cx="3127404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FB9E85-4728-17F2-028D-449CD3598672}"/>
              </a:ext>
            </a:extLst>
          </p:cNvPr>
          <p:cNvSpPr txBox="1"/>
          <p:nvPr/>
        </p:nvSpPr>
        <p:spPr>
          <a:xfrm>
            <a:off x="7234195" y="1349573"/>
            <a:ext cx="312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Software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ECAD6E-EC57-1D5A-CBD8-7B8EECAC8F39}"/>
              </a:ext>
            </a:extLst>
          </p:cNvPr>
          <p:cNvSpPr/>
          <p:nvPr/>
        </p:nvSpPr>
        <p:spPr>
          <a:xfrm>
            <a:off x="7234195" y="1713155"/>
            <a:ext cx="3127404" cy="4397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8" descr="Fusion 360 - Wikipedia">
            <a:extLst>
              <a:ext uri="{FF2B5EF4-FFF2-40B4-BE49-F238E27FC236}">
                <a16:creationId xmlns:a16="http://schemas.microsoft.com/office/drawing/2014/main" id="{FC6E671C-0FB2-1D87-C497-B5C8E476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306" y="1909613"/>
            <a:ext cx="2929181" cy="130219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6" descr="Τι είναι το Tinkercad; – Citizension of Smart Cities">
            <a:extLst>
              <a:ext uri="{FF2B5EF4-FFF2-40B4-BE49-F238E27FC236}">
                <a16:creationId xmlns:a16="http://schemas.microsoft.com/office/drawing/2014/main" id="{9F901C91-82E9-899B-C440-D290E62AB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543" y="3429000"/>
            <a:ext cx="2946706" cy="11577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2" descr="Arduino IDE | Educational Engineering Team">
            <a:extLst>
              <a:ext uri="{FF2B5EF4-FFF2-40B4-BE49-F238E27FC236}">
                <a16:creationId xmlns:a16="http://schemas.microsoft.com/office/drawing/2014/main" id="{298BC79F-F576-1250-41A7-5B798855B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306" y="4795645"/>
            <a:ext cx="2946706" cy="11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2617" y="101918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8F55A7-9E65-D90E-DE38-C36F4A1AF537}"/>
              </a:ext>
            </a:extLst>
          </p:cNvPr>
          <p:cNvSpPr/>
          <p:nvPr/>
        </p:nvSpPr>
        <p:spPr>
          <a:xfrm>
            <a:off x="6811526" y="1702022"/>
            <a:ext cx="4709914" cy="45835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4 of 15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FD4E26-F737-4AAA-DDDB-17A91DF2A9A0}"/>
              </a:ext>
            </a:extLst>
          </p:cNvPr>
          <p:cNvSpPr/>
          <p:nvPr/>
        </p:nvSpPr>
        <p:spPr>
          <a:xfrm>
            <a:off x="847928" y="1697673"/>
            <a:ext cx="4288326" cy="45835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408911-E3DA-9D1E-FE75-809B5BB58ABA}"/>
              </a:ext>
            </a:extLst>
          </p:cNvPr>
          <p:cNvSpPr/>
          <p:nvPr/>
        </p:nvSpPr>
        <p:spPr>
          <a:xfrm>
            <a:off x="3509564" y="3313093"/>
            <a:ext cx="1390560" cy="12077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02235370-96B7-CA1A-4D33-65876977A0DD}"/>
              </a:ext>
            </a:extLst>
          </p:cNvPr>
          <p:cNvSpPr/>
          <p:nvPr/>
        </p:nvSpPr>
        <p:spPr>
          <a:xfrm>
            <a:off x="3515755" y="4719908"/>
            <a:ext cx="1390560" cy="12077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EE0CB7DF-633A-C08A-BA9C-79D37FA26029}"/>
              </a:ext>
            </a:extLst>
          </p:cNvPr>
          <p:cNvSpPr/>
          <p:nvPr/>
        </p:nvSpPr>
        <p:spPr>
          <a:xfrm>
            <a:off x="5361785" y="1187683"/>
            <a:ext cx="1731223" cy="4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3C1E69A-2117-E11A-C4C3-15961FFA3328}"/>
              </a:ext>
            </a:extLst>
          </p:cNvPr>
          <p:cNvSpPr txBox="1"/>
          <p:nvPr/>
        </p:nvSpPr>
        <p:spPr>
          <a:xfrm>
            <a:off x="353168" y="1187683"/>
            <a:ext cx="1162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1 of 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518FD-F3D0-A73A-260A-C5DC593BA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201" y="1771073"/>
            <a:ext cx="1406734" cy="1174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4678B-2418-50E5-3933-19162EC58A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822" y="3099475"/>
            <a:ext cx="1323443" cy="11672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63D12-0D5D-4A8C-A70D-9956E63006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4842" y="4561499"/>
            <a:ext cx="2061322" cy="14515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887F3-EF9C-49F1-42EF-9B9723F125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7278" y="2826009"/>
            <a:ext cx="2282631" cy="2103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8DC432-2A37-FFC4-E2B2-A8041C0B8534}"/>
              </a:ext>
            </a:extLst>
          </p:cNvPr>
          <p:cNvSpPr/>
          <p:nvPr/>
        </p:nvSpPr>
        <p:spPr>
          <a:xfrm>
            <a:off x="3487137" y="1826100"/>
            <a:ext cx="1412987" cy="11149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9E83F2-2839-BE7D-957A-1DB72BC6B5C2}"/>
              </a:ext>
            </a:extLst>
          </p:cNvPr>
          <p:cNvSpPr txBox="1"/>
          <p:nvPr/>
        </p:nvSpPr>
        <p:spPr>
          <a:xfrm>
            <a:off x="3487137" y="1902679"/>
            <a:ext cx="1412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Buzzer</a:t>
            </a:r>
          </a:p>
          <a:p>
            <a:pPr algn="ctr"/>
            <a:r>
              <a:rPr lang="en-US" dirty="0"/>
              <a:t>Module </a:t>
            </a:r>
          </a:p>
          <a:p>
            <a:pPr algn="ctr"/>
            <a:r>
              <a:rPr lang="en-US" dirty="0"/>
              <a:t>MH-FMD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87965F-E858-10D0-331F-0EA100B0C3E1}"/>
              </a:ext>
            </a:extLst>
          </p:cNvPr>
          <p:cNvSpPr txBox="1"/>
          <p:nvPr/>
        </p:nvSpPr>
        <p:spPr>
          <a:xfrm>
            <a:off x="3581648" y="3472370"/>
            <a:ext cx="1246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Vibration</a:t>
            </a:r>
          </a:p>
          <a:p>
            <a:pPr algn="ctr"/>
            <a:r>
              <a:rPr lang="en-US" dirty="0"/>
              <a:t>module </a:t>
            </a:r>
          </a:p>
          <a:p>
            <a:pPr algn="ctr"/>
            <a:r>
              <a:rPr lang="en-US" dirty="0"/>
              <a:t>R2215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D68BCF-C83F-ECD4-40CE-1BAA94E0E0E9}"/>
              </a:ext>
            </a:extLst>
          </p:cNvPr>
          <p:cNvSpPr txBox="1"/>
          <p:nvPr/>
        </p:nvSpPr>
        <p:spPr>
          <a:xfrm>
            <a:off x="3499922" y="4862095"/>
            <a:ext cx="1412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Ultra sonic</a:t>
            </a:r>
          </a:p>
          <a:p>
            <a:pPr algn="ctr"/>
            <a:r>
              <a:rPr lang="en-US" dirty="0"/>
              <a:t>Module</a:t>
            </a:r>
          </a:p>
          <a:p>
            <a:pPr algn="ctr"/>
            <a:r>
              <a:rPr lang="en-US" dirty="0"/>
              <a:t>HC-SR04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507578-BF97-46EF-0CAE-64F9CFD7D50C}"/>
              </a:ext>
            </a:extLst>
          </p:cNvPr>
          <p:cNvSpPr/>
          <p:nvPr/>
        </p:nvSpPr>
        <p:spPr>
          <a:xfrm>
            <a:off x="7270539" y="2030081"/>
            <a:ext cx="1677250" cy="6568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1F5435-AE20-E009-90F5-1F2E648E04F9}"/>
              </a:ext>
            </a:extLst>
          </p:cNvPr>
          <p:cNvSpPr txBox="1"/>
          <p:nvPr/>
        </p:nvSpPr>
        <p:spPr>
          <a:xfrm>
            <a:off x="7214637" y="2026956"/>
            <a:ext cx="1808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Microcontroller</a:t>
            </a:r>
          </a:p>
          <a:p>
            <a:pPr algn="ctr"/>
            <a:r>
              <a:rPr lang="en-US" dirty="0"/>
              <a:t>ESP-WROOM-32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09240-E93F-7CBA-084C-F3A6076778BF}"/>
              </a:ext>
            </a:extLst>
          </p:cNvPr>
          <p:cNvSpPr txBox="1"/>
          <p:nvPr/>
        </p:nvSpPr>
        <p:spPr>
          <a:xfrm>
            <a:off x="9256332" y="2914586"/>
            <a:ext cx="2282631" cy="111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3A842C-F712-5100-2D31-CE7996F8AC0E}"/>
              </a:ext>
            </a:extLst>
          </p:cNvPr>
          <p:cNvSpPr/>
          <p:nvPr/>
        </p:nvSpPr>
        <p:spPr>
          <a:xfrm>
            <a:off x="9300117" y="2826009"/>
            <a:ext cx="2087513" cy="3244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D61D6A-D6F8-DE20-E146-1DC5C73CCFD2}"/>
              </a:ext>
            </a:extLst>
          </p:cNvPr>
          <p:cNvSpPr txBox="1"/>
          <p:nvPr/>
        </p:nvSpPr>
        <p:spPr>
          <a:xfrm>
            <a:off x="9316336" y="2878371"/>
            <a:ext cx="203746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dirty="0">
                <a:solidFill>
                  <a:srgbClr val="374151"/>
                </a:solidFill>
                <a:effectLst/>
              </a:rPr>
              <a:t>Microcontroller:</a:t>
            </a:r>
            <a:endParaRPr lang="en-US" sz="1200" dirty="0">
              <a:solidFill>
                <a:srgbClr val="37415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Dual-core </a:t>
            </a:r>
            <a:r>
              <a:rPr lang="en-US" sz="1200" b="0" i="0" dirty="0" err="1">
                <a:solidFill>
                  <a:srgbClr val="374151"/>
                </a:solidFill>
                <a:effectLst/>
              </a:rPr>
              <a:t>Tensilica</a:t>
            </a:r>
            <a:r>
              <a:rPr lang="en-US" sz="1200" b="0" i="0" dirty="0">
                <a:solidFill>
                  <a:srgbClr val="374151"/>
                </a:solidFill>
                <a:effectLst/>
              </a:rPr>
              <a:t> LX6 microprocessors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32-bit architecture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Clock frequency: Up to 240 MHz</a:t>
            </a:r>
          </a:p>
          <a:p>
            <a:pPr algn="l"/>
            <a:r>
              <a:rPr lang="en-US" sz="1200" b="1" i="0" dirty="0">
                <a:solidFill>
                  <a:srgbClr val="374151"/>
                </a:solidFill>
                <a:effectLst/>
              </a:rPr>
              <a:t>Memory: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Internal SRAM: 520 KB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Flash memory: 4 MB</a:t>
            </a:r>
          </a:p>
          <a:p>
            <a:pPr algn="l"/>
            <a:r>
              <a:rPr lang="en-US" sz="1200" b="1" i="0" dirty="0">
                <a:solidFill>
                  <a:srgbClr val="374151"/>
                </a:solidFill>
                <a:effectLst/>
              </a:rPr>
              <a:t>Peripheral Interfaces: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GPIO (General Purpose Input/Output) pins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I2C, SPI, UART, I2S, PWM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ADC (Analog-to-Digital Converter)</a:t>
            </a:r>
          </a:p>
          <a:p>
            <a:pPr algn="l"/>
            <a:r>
              <a:rPr lang="en-US" sz="1200" b="1" i="0" dirty="0">
                <a:solidFill>
                  <a:srgbClr val="374151"/>
                </a:solidFill>
                <a:effectLst/>
              </a:rPr>
              <a:t>Operating Voltage:</a:t>
            </a:r>
            <a:endParaRPr lang="en-US" sz="1200" dirty="0">
              <a:solidFill>
                <a:srgbClr val="374151"/>
              </a:solidFill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74151"/>
                </a:solidFill>
                <a:effectLst/>
              </a:rPr>
              <a:t>2.2V to 3.6V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D0A3E9-D9B6-AB2A-6011-A5E1B3577C18}"/>
              </a:ext>
            </a:extLst>
          </p:cNvPr>
          <p:cNvSpPr/>
          <p:nvPr/>
        </p:nvSpPr>
        <p:spPr>
          <a:xfrm>
            <a:off x="9335847" y="2016448"/>
            <a:ext cx="1677250" cy="6568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918AC7-C4CA-D711-DB0E-098137F91DCB}"/>
              </a:ext>
            </a:extLst>
          </p:cNvPr>
          <p:cNvSpPr txBox="1"/>
          <p:nvPr/>
        </p:nvSpPr>
        <p:spPr>
          <a:xfrm>
            <a:off x="9335847" y="2198719"/>
            <a:ext cx="167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374151"/>
                </a:solidFill>
                <a:latin typeface="Söhne"/>
              </a:rPr>
              <a:t>C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haracteristics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89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</a:t>
            </a:r>
            <a:r>
              <a:rPr lang="el-G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1AA8B85E-A7CF-536D-5868-93EF45CDF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4" t="20754" r="21755" b="23701"/>
          <a:stretch/>
        </p:blipFill>
        <p:spPr bwMode="auto">
          <a:xfrm>
            <a:off x="468598" y="2044885"/>
            <a:ext cx="4476841" cy="316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6D969-7025-FF97-2F71-A13DCB53DE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7513" y="2044885"/>
            <a:ext cx="4301079" cy="31659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114470-C50C-EF90-8212-1BC498A81A32}"/>
              </a:ext>
            </a:extLst>
          </p:cNvPr>
          <p:cNvSpPr/>
          <p:nvPr/>
        </p:nvSpPr>
        <p:spPr>
          <a:xfrm>
            <a:off x="5361785" y="1187683"/>
            <a:ext cx="1731223" cy="4082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8E1E0-DE89-1F69-8E5E-F24698CED414}"/>
              </a:ext>
            </a:extLst>
          </p:cNvPr>
          <p:cNvSpPr/>
          <p:nvPr/>
        </p:nvSpPr>
        <p:spPr>
          <a:xfrm>
            <a:off x="5361785" y="1184297"/>
            <a:ext cx="1731223" cy="4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6B1C4-0879-6BD3-21A5-56D5362896DA}"/>
              </a:ext>
            </a:extLst>
          </p:cNvPr>
          <p:cNvSpPr txBox="1"/>
          <p:nvPr/>
        </p:nvSpPr>
        <p:spPr>
          <a:xfrm>
            <a:off x="353168" y="1187683"/>
            <a:ext cx="1162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2 of 3 </a:t>
            </a:r>
          </a:p>
        </p:txBody>
      </p:sp>
    </p:spTree>
    <p:extLst>
      <p:ext uri="{BB962C8B-B14F-4D97-AF65-F5344CB8AC3E}">
        <p14:creationId xmlns:p14="http://schemas.microsoft.com/office/powerpoint/2010/main" val="1855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</a:t>
            </a:r>
            <a:r>
              <a:rPr lang="el-G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8BEDDDE-7EF8-1007-2F00-85B95CF0B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918" y="1873890"/>
            <a:ext cx="6074435" cy="3411342"/>
          </a:xfrm>
          <a:prstGeom prst="rect">
            <a:avLst/>
          </a:prstGeom>
        </p:spPr>
      </p:pic>
      <p:pic>
        <p:nvPicPr>
          <p:cNvPr id="2052" name="Picture 4" descr="Voltage Regulator LM7805 – Zx Lee">
            <a:extLst>
              <a:ext uri="{FF2B5EF4-FFF2-40B4-BE49-F238E27FC236}">
                <a16:creationId xmlns:a16="http://schemas.microsoft.com/office/drawing/2014/main" id="{C4F0A412-4E05-C488-A542-A04C8F74B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73701"/>
            <a:ext cx="3962599" cy="29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E502C0-2AF7-59F3-6017-751E43963C7A}"/>
              </a:ext>
            </a:extLst>
          </p:cNvPr>
          <p:cNvSpPr/>
          <p:nvPr/>
        </p:nvSpPr>
        <p:spPr>
          <a:xfrm>
            <a:off x="5361785" y="1187683"/>
            <a:ext cx="1731223" cy="4082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83F4B2-A33C-F240-4705-0253DBAF0879}"/>
              </a:ext>
            </a:extLst>
          </p:cNvPr>
          <p:cNvSpPr/>
          <p:nvPr/>
        </p:nvSpPr>
        <p:spPr>
          <a:xfrm>
            <a:off x="5361784" y="1175522"/>
            <a:ext cx="1731223" cy="4203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BAC7F-A270-58DF-E1D9-29656A16EFB5}"/>
              </a:ext>
            </a:extLst>
          </p:cNvPr>
          <p:cNvSpPr txBox="1"/>
          <p:nvPr/>
        </p:nvSpPr>
        <p:spPr>
          <a:xfrm>
            <a:off x="353168" y="1187683"/>
            <a:ext cx="1162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 3 of 3 </a:t>
            </a:r>
          </a:p>
        </p:txBody>
      </p:sp>
    </p:spTree>
    <p:extLst>
      <p:ext uri="{BB962C8B-B14F-4D97-AF65-F5344CB8AC3E}">
        <p14:creationId xmlns:p14="http://schemas.microsoft.com/office/powerpoint/2010/main" val="36610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</a:t>
            </a:r>
            <a:r>
              <a:rPr lang="el-GR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12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8759B50-2440-672E-5598-51BA957D9EEA}"/>
              </a:ext>
            </a:extLst>
          </p:cNvPr>
          <p:cNvSpPr/>
          <p:nvPr/>
        </p:nvSpPr>
        <p:spPr>
          <a:xfrm>
            <a:off x="9586087" y="5177471"/>
            <a:ext cx="2227805" cy="13154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rduino IDE | Educational Engineering Team">
            <a:extLst>
              <a:ext uri="{FF2B5EF4-FFF2-40B4-BE49-F238E27FC236}">
                <a16:creationId xmlns:a16="http://schemas.microsoft.com/office/drawing/2014/main" id="{2A5C1F3F-7978-7B2B-9812-6151A236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65" y="5792530"/>
            <a:ext cx="1839519" cy="63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3CEB10-81FC-5DAC-2B0B-7BBDC309CBBC}"/>
              </a:ext>
            </a:extLst>
          </p:cNvPr>
          <p:cNvSpPr/>
          <p:nvPr/>
        </p:nvSpPr>
        <p:spPr>
          <a:xfrm>
            <a:off x="9790620" y="5322214"/>
            <a:ext cx="1322960" cy="368399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9B1F8-CE23-667A-6A26-B65669EE07BB}"/>
              </a:ext>
            </a:extLst>
          </p:cNvPr>
          <p:cNvSpPr txBox="1"/>
          <p:nvPr/>
        </p:nvSpPr>
        <p:spPr>
          <a:xfrm>
            <a:off x="9804414" y="5310734"/>
            <a:ext cx="132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Powered by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724BB-A39D-13DC-1328-B30911E817C2}"/>
              </a:ext>
            </a:extLst>
          </p:cNvPr>
          <p:cNvSpPr/>
          <p:nvPr/>
        </p:nvSpPr>
        <p:spPr>
          <a:xfrm>
            <a:off x="4914919" y="928596"/>
            <a:ext cx="1224896" cy="4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53D2D-E7CE-85CB-9543-938117915D8D}"/>
              </a:ext>
            </a:extLst>
          </p:cNvPr>
          <p:cNvSpPr txBox="1"/>
          <p:nvPr/>
        </p:nvSpPr>
        <p:spPr>
          <a:xfrm>
            <a:off x="-255040" y="937245"/>
            <a:ext cx="11626215" cy="369332"/>
          </a:xfrm>
          <a:prstGeom prst="rect">
            <a:avLst/>
          </a:prstGeom>
          <a:noFill/>
          <a:effectLst>
            <a:glow rad="1397000">
              <a:schemeClr val="accent1"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dirty="0">
                <a:effectLst>
                  <a:glow>
                    <a:schemeClr val="bg1"/>
                  </a:glow>
                  <a:outerShdw blurRad="50800" dist="50800" dir="5400000" algn="ctr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Software </a:t>
            </a:r>
            <a:r>
              <a:rPr lang="en-US" sz="1000" dirty="0">
                <a:effectLst>
                  <a:glow>
                    <a:schemeClr val="bg1"/>
                  </a:glow>
                  <a:outerShdw blurRad="50800" dist="50800" dir="5400000" algn="ctr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1/2</a:t>
            </a:r>
            <a:r>
              <a:rPr lang="en-US" dirty="0"/>
              <a:t>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36E972A-138E-F938-0B36-2AC384B960E3}"/>
              </a:ext>
            </a:extLst>
          </p:cNvPr>
          <p:cNvSpPr/>
          <p:nvPr/>
        </p:nvSpPr>
        <p:spPr>
          <a:xfrm>
            <a:off x="1673352" y="1690688"/>
            <a:ext cx="2898508" cy="19211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F9A3322-AEFF-2317-78D0-1687887E1B18}"/>
              </a:ext>
            </a:extLst>
          </p:cNvPr>
          <p:cNvSpPr/>
          <p:nvPr/>
        </p:nvSpPr>
        <p:spPr>
          <a:xfrm>
            <a:off x="6015811" y="1921478"/>
            <a:ext cx="3609943" cy="28200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EFC02D8-0922-E3A5-848E-9126987C633D}"/>
              </a:ext>
            </a:extLst>
          </p:cNvPr>
          <p:cNvSpPr/>
          <p:nvPr/>
        </p:nvSpPr>
        <p:spPr>
          <a:xfrm>
            <a:off x="1815960" y="1790383"/>
            <a:ext cx="2408568" cy="2997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7BABE-3BB3-1465-46CD-2EDD11F95885}"/>
              </a:ext>
            </a:extLst>
          </p:cNvPr>
          <p:cNvSpPr txBox="1"/>
          <p:nvPr/>
        </p:nvSpPr>
        <p:spPr>
          <a:xfrm>
            <a:off x="1815960" y="1765996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Constants and Variables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ADE7E32-C76A-C98E-A87B-6E510C4042C8}"/>
              </a:ext>
            </a:extLst>
          </p:cNvPr>
          <p:cNvSpPr/>
          <p:nvPr/>
        </p:nvSpPr>
        <p:spPr>
          <a:xfrm>
            <a:off x="2360799" y="4195425"/>
            <a:ext cx="2876913" cy="22974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92DDDA-4412-D251-CE69-E57793FCCB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3969" y="2170126"/>
            <a:ext cx="2086266" cy="12860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1C194B4-5BDD-904A-812C-7BF93BF50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6246" y="4639242"/>
            <a:ext cx="2466017" cy="17343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7B87569-2F39-DA0C-3686-CAD2F6B41DFF}"/>
              </a:ext>
            </a:extLst>
          </p:cNvPr>
          <p:cNvSpPr/>
          <p:nvPr/>
        </p:nvSpPr>
        <p:spPr>
          <a:xfrm>
            <a:off x="6547104" y="1977572"/>
            <a:ext cx="1755648" cy="3132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EF7E5EA-3D78-4258-2D8D-B97FCC1A1C69}"/>
              </a:ext>
            </a:extLst>
          </p:cNvPr>
          <p:cNvSpPr/>
          <p:nvPr/>
        </p:nvSpPr>
        <p:spPr>
          <a:xfrm>
            <a:off x="2826757" y="4270700"/>
            <a:ext cx="1755648" cy="3132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2C6145-15FD-3AA3-80BE-88691A472311}"/>
              </a:ext>
            </a:extLst>
          </p:cNvPr>
          <p:cNvSpPr txBox="1"/>
          <p:nvPr/>
        </p:nvSpPr>
        <p:spPr>
          <a:xfrm>
            <a:off x="2880075" y="4240482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 Function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863C85-1DA1-E3A4-212E-20525E6874E2}"/>
              </a:ext>
            </a:extLst>
          </p:cNvPr>
          <p:cNvSpPr txBox="1"/>
          <p:nvPr/>
        </p:nvSpPr>
        <p:spPr>
          <a:xfrm>
            <a:off x="6671082" y="1949525"/>
            <a:ext cx="3761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Function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0E5027D-6A3B-72E0-9F0A-5FECCD2CF1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5661" y="2338551"/>
            <a:ext cx="3410426" cy="21910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31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203835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8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4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6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6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8759B50-2440-672E-5598-51BA957D9EEA}"/>
              </a:ext>
            </a:extLst>
          </p:cNvPr>
          <p:cNvSpPr/>
          <p:nvPr/>
        </p:nvSpPr>
        <p:spPr>
          <a:xfrm>
            <a:off x="9586087" y="5177471"/>
            <a:ext cx="2227805" cy="13154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rduino IDE | Educational Engineering Team">
            <a:extLst>
              <a:ext uri="{FF2B5EF4-FFF2-40B4-BE49-F238E27FC236}">
                <a16:creationId xmlns:a16="http://schemas.microsoft.com/office/drawing/2014/main" id="{2A5C1F3F-7978-7B2B-9812-6151A236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65" y="5792530"/>
            <a:ext cx="1839519" cy="63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3CEB10-81FC-5DAC-2B0B-7BBDC309CBBC}"/>
              </a:ext>
            </a:extLst>
          </p:cNvPr>
          <p:cNvSpPr/>
          <p:nvPr/>
        </p:nvSpPr>
        <p:spPr>
          <a:xfrm>
            <a:off x="9790620" y="5322214"/>
            <a:ext cx="1322960" cy="368399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9B1F8-CE23-667A-6A26-B65669EE07BB}"/>
              </a:ext>
            </a:extLst>
          </p:cNvPr>
          <p:cNvSpPr txBox="1"/>
          <p:nvPr/>
        </p:nvSpPr>
        <p:spPr>
          <a:xfrm>
            <a:off x="9804414" y="5310734"/>
            <a:ext cx="1322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Powered by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724BB-A39D-13DC-1328-B30911E817C2}"/>
              </a:ext>
            </a:extLst>
          </p:cNvPr>
          <p:cNvSpPr/>
          <p:nvPr/>
        </p:nvSpPr>
        <p:spPr>
          <a:xfrm>
            <a:off x="4914919" y="928596"/>
            <a:ext cx="1224896" cy="4082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D53D2D-E7CE-85CB-9543-938117915D8D}"/>
              </a:ext>
            </a:extLst>
          </p:cNvPr>
          <p:cNvSpPr txBox="1"/>
          <p:nvPr/>
        </p:nvSpPr>
        <p:spPr>
          <a:xfrm>
            <a:off x="-255040" y="937245"/>
            <a:ext cx="11626215" cy="369332"/>
          </a:xfrm>
          <a:prstGeom prst="rect">
            <a:avLst/>
          </a:prstGeom>
          <a:noFill/>
          <a:effectLst>
            <a:glow rad="1397000">
              <a:schemeClr val="accent1"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dirty="0">
                <a:effectLst>
                  <a:glow>
                    <a:schemeClr val="bg1"/>
                  </a:glow>
                  <a:outerShdw blurRad="50800" dist="50800" dir="5400000" algn="ctr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Software </a:t>
            </a:r>
            <a:r>
              <a:rPr lang="en-US" sz="1000" dirty="0">
                <a:effectLst>
                  <a:glow>
                    <a:schemeClr val="bg1"/>
                  </a:glow>
                  <a:outerShdw blurRad="50800" dist="50800" dir="5400000" algn="ctr" rotWithShape="0">
                    <a:schemeClr val="accent1">
                      <a:lumMod val="40000"/>
                      <a:lumOff val="60000"/>
                    </a:schemeClr>
                  </a:outerShdw>
                </a:effectLst>
              </a:rPr>
              <a:t>2/2</a:t>
            </a:r>
            <a:r>
              <a:rPr lang="en-US" dirty="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AA6DC0-857F-0D32-04AC-5DC20A6F52A1}"/>
              </a:ext>
            </a:extLst>
          </p:cNvPr>
          <p:cNvSpPr/>
          <p:nvPr/>
        </p:nvSpPr>
        <p:spPr>
          <a:xfrm>
            <a:off x="5628561" y="1550307"/>
            <a:ext cx="3674379" cy="48232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159E87-EBBE-3195-2D20-D359EEC68894}"/>
              </a:ext>
            </a:extLst>
          </p:cNvPr>
          <p:cNvSpPr/>
          <p:nvPr/>
        </p:nvSpPr>
        <p:spPr>
          <a:xfrm>
            <a:off x="5911239" y="1830464"/>
            <a:ext cx="1849073" cy="2292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E133B64-A979-9EE0-351D-084832CFDA24}"/>
              </a:ext>
            </a:extLst>
          </p:cNvPr>
          <p:cNvSpPr/>
          <p:nvPr/>
        </p:nvSpPr>
        <p:spPr>
          <a:xfrm>
            <a:off x="5847444" y="3527648"/>
            <a:ext cx="1849073" cy="2292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452B3DB-4749-87B3-31E8-0D1FA352EB70}"/>
              </a:ext>
            </a:extLst>
          </p:cNvPr>
          <p:cNvSpPr/>
          <p:nvPr/>
        </p:nvSpPr>
        <p:spPr>
          <a:xfrm>
            <a:off x="5844157" y="4364083"/>
            <a:ext cx="1849073" cy="2292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3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0A617-3D64-30AC-1CA2-E67A9C0FAED2}"/>
              </a:ext>
            </a:extLst>
          </p:cNvPr>
          <p:cNvSpPr/>
          <p:nvPr/>
        </p:nvSpPr>
        <p:spPr>
          <a:xfrm>
            <a:off x="5844157" y="5220572"/>
            <a:ext cx="1849073" cy="2292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4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999C413-EAB4-EE19-E829-B4FB3632D910}"/>
              </a:ext>
            </a:extLst>
          </p:cNvPr>
          <p:cNvSpPr/>
          <p:nvPr/>
        </p:nvSpPr>
        <p:spPr>
          <a:xfrm>
            <a:off x="5874329" y="2631576"/>
            <a:ext cx="1849073" cy="22922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Level 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14FE013-C22A-A4FF-32A0-5DD1EDBEC8F7}"/>
              </a:ext>
            </a:extLst>
          </p:cNvPr>
          <p:cNvSpPr/>
          <p:nvPr/>
        </p:nvSpPr>
        <p:spPr>
          <a:xfrm>
            <a:off x="5911239" y="2213266"/>
            <a:ext cx="1846929" cy="297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CM &gt; 250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A2AEAA4-37CA-878D-6319-2DF4905F5EF3}"/>
              </a:ext>
            </a:extLst>
          </p:cNvPr>
          <p:cNvSpPr/>
          <p:nvPr/>
        </p:nvSpPr>
        <p:spPr>
          <a:xfrm>
            <a:off x="5903457" y="2960395"/>
            <a:ext cx="1849073" cy="297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 &gt; 150 &lt; 250</a:t>
            </a:r>
            <a:endParaRPr lang="en-US" sz="105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07D46D4-D2A4-89DE-EF62-6DBAC029C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1554" y="1482424"/>
            <a:ext cx="3883152" cy="4914614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11E71D6-FFE7-AD06-15D8-4BAA96EDE9D0}"/>
              </a:ext>
            </a:extLst>
          </p:cNvPr>
          <p:cNvSpPr/>
          <p:nvPr/>
        </p:nvSpPr>
        <p:spPr>
          <a:xfrm>
            <a:off x="5844157" y="3856564"/>
            <a:ext cx="1849073" cy="297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 &gt; 100 &lt; 150</a:t>
            </a:r>
            <a:endParaRPr lang="en-US" sz="105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426B4CC-F000-ECE2-8560-9ACD781A1B89}"/>
              </a:ext>
            </a:extLst>
          </p:cNvPr>
          <p:cNvSpPr/>
          <p:nvPr/>
        </p:nvSpPr>
        <p:spPr>
          <a:xfrm>
            <a:off x="5844158" y="5580844"/>
            <a:ext cx="1849073" cy="297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 &lt; 30</a:t>
            </a:r>
            <a:endParaRPr lang="en-US" sz="105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F9D60D8-DC37-734C-873E-CA74BAA312A6}"/>
              </a:ext>
            </a:extLst>
          </p:cNvPr>
          <p:cNvSpPr/>
          <p:nvPr/>
        </p:nvSpPr>
        <p:spPr>
          <a:xfrm>
            <a:off x="5844157" y="4684214"/>
            <a:ext cx="1849073" cy="297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CM &gt; 30 &lt; 100</a:t>
            </a:r>
            <a:endParaRPr lang="en-US" sz="1050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BE77DF8A-F7D4-78D8-1B01-17D91438481E}"/>
              </a:ext>
            </a:extLst>
          </p:cNvPr>
          <p:cNvSpPr/>
          <p:nvPr/>
        </p:nvSpPr>
        <p:spPr>
          <a:xfrm>
            <a:off x="7763083" y="5140462"/>
            <a:ext cx="532631" cy="70690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4816BD9-2C66-3DCE-F438-EF4E6716D98B}"/>
              </a:ext>
            </a:extLst>
          </p:cNvPr>
          <p:cNvSpPr/>
          <p:nvPr/>
        </p:nvSpPr>
        <p:spPr>
          <a:xfrm>
            <a:off x="8522566" y="1965209"/>
            <a:ext cx="621007" cy="297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vib</a:t>
            </a:r>
            <a:r>
              <a:rPr lang="en-US" sz="1050" dirty="0">
                <a:solidFill>
                  <a:schemeClr val="tx1"/>
                </a:solidFill>
              </a:rPr>
              <a:t> off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400B49C-F022-1FC2-33BD-8BEB62E65F66}"/>
              </a:ext>
            </a:extLst>
          </p:cNvPr>
          <p:cNvSpPr/>
          <p:nvPr/>
        </p:nvSpPr>
        <p:spPr>
          <a:xfrm>
            <a:off x="8518937" y="2794832"/>
            <a:ext cx="624636" cy="297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 </a:t>
            </a:r>
            <a:r>
              <a:rPr lang="en-US" sz="1050" dirty="0" err="1">
                <a:solidFill>
                  <a:schemeClr val="tx1"/>
                </a:solidFill>
              </a:rPr>
              <a:t>vib</a:t>
            </a:r>
            <a:r>
              <a:rPr lang="en-US" sz="1050" dirty="0">
                <a:solidFill>
                  <a:schemeClr val="tx1"/>
                </a:solidFill>
              </a:rPr>
              <a:t> on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B6AFB56-C83C-63BF-C9AE-F40F23FC9C83}"/>
              </a:ext>
            </a:extLst>
          </p:cNvPr>
          <p:cNvSpPr/>
          <p:nvPr/>
        </p:nvSpPr>
        <p:spPr>
          <a:xfrm>
            <a:off x="8527094" y="3700585"/>
            <a:ext cx="660234" cy="297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 </a:t>
            </a:r>
            <a:r>
              <a:rPr lang="en-US" sz="1050" dirty="0" err="1">
                <a:solidFill>
                  <a:schemeClr val="tx1"/>
                </a:solidFill>
              </a:rPr>
              <a:t>vib</a:t>
            </a:r>
            <a:r>
              <a:rPr lang="en-US" sz="1050" dirty="0">
                <a:solidFill>
                  <a:schemeClr val="tx1"/>
                </a:solidFill>
              </a:rPr>
              <a:t> on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D3DE78B0-6F2A-DA02-7497-757C1FDA76EA}"/>
              </a:ext>
            </a:extLst>
          </p:cNvPr>
          <p:cNvSpPr/>
          <p:nvPr/>
        </p:nvSpPr>
        <p:spPr>
          <a:xfrm>
            <a:off x="8518937" y="4442824"/>
            <a:ext cx="668391" cy="2975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3 </a:t>
            </a:r>
            <a:r>
              <a:rPr lang="en-US" sz="1050" dirty="0" err="1">
                <a:solidFill>
                  <a:schemeClr val="tx1"/>
                </a:solidFill>
              </a:rPr>
              <a:t>vib</a:t>
            </a:r>
            <a:r>
              <a:rPr lang="en-US" sz="1050" dirty="0">
                <a:solidFill>
                  <a:schemeClr val="tx1"/>
                </a:solidFill>
              </a:rPr>
              <a:t> on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ABEBA24-3195-1ABC-5A68-6453176BAE19}"/>
              </a:ext>
            </a:extLst>
          </p:cNvPr>
          <p:cNvSpPr/>
          <p:nvPr/>
        </p:nvSpPr>
        <p:spPr>
          <a:xfrm>
            <a:off x="8415772" y="5348577"/>
            <a:ext cx="771556" cy="31405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4 </a:t>
            </a:r>
            <a:r>
              <a:rPr lang="en-US" sz="1050" dirty="0" err="1">
                <a:solidFill>
                  <a:schemeClr val="tx1"/>
                </a:solidFill>
              </a:rPr>
              <a:t>vib</a:t>
            </a:r>
            <a:r>
              <a:rPr lang="el-GR" sz="1050" dirty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on</a:t>
            </a:r>
            <a:endParaRPr lang="el-GR" sz="1050" dirty="0">
              <a:solidFill>
                <a:schemeClr val="tx1"/>
              </a:solidFill>
            </a:endParaRP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Buzzer on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AF13B644-1CC5-65BE-A39D-92F19DCB5313}"/>
              </a:ext>
            </a:extLst>
          </p:cNvPr>
          <p:cNvSpPr/>
          <p:nvPr/>
        </p:nvSpPr>
        <p:spPr>
          <a:xfrm>
            <a:off x="7810960" y="4245899"/>
            <a:ext cx="532631" cy="70690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Arrow: Right 2047">
            <a:extLst>
              <a:ext uri="{FF2B5EF4-FFF2-40B4-BE49-F238E27FC236}">
                <a16:creationId xmlns:a16="http://schemas.microsoft.com/office/drawing/2014/main" id="{9486BDB2-BA10-471F-74F9-777D79F76836}"/>
              </a:ext>
            </a:extLst>
          </p:cNvPr>
          <p:cNvSpPr/>
          <p:nvPr/>
        </p:nvSpPr>
        <p:spPr>
          <a:xfrm>
            <a:off x="7760540" y="3509704"/>
            <a:ext cx="532631" cy="70690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" name="Arrow: Right 2048">
            <a:extLst>
              <a:ext uri="{FF2B5EF4-FFF2-40B4-BE49-F238E27FC236}">
                <a16:creationId xmlns:a16="http://schemas.microsoft.com/office/drawing/2014/main" id="{5BE6B658-5E55-5FEB-1D4C-CC888E7F9C46}"/>
              </a:ext>
            </a:extLst>
          </p:cNvPr>
          <p:cNvSpPr/>
          <p:nvPr/>
        </p:nvSpPr>
        <p:spPr>
          <a:xfrm>
            <a:off x="7794389" y="1768082"/>
            <a:ext cx="532631" cy="70690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Arrow: Right 2050">
            <a:extLst>
              <a:ext uri="{FF2B5EF4-FFF2-40B4-BE49-F238E27FC236}">
                <a16:creationId xmlns:a16="http://schemas.microsoft.com/office/drawing/2014/main" id="{52D29887-B152-9D87-154F-EA5095EC3658}"/>
              </a:ext>
            </a:extLst>
          </p:cNvPr>
          <p:cNvSpPr/>
          <p:nvPr/>
        </p:nvSpPr>
        <p:spPr>
          <a:xfrm>
            <a:off x="7803745" y="2585251"/>
            <a:ext cx="532631" cy="70690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s 20"/>
          <p:cNvSpPr/>
          <p:nvPr/>
        </p:nvSpPr>
        <p:spPr>
          <a:xfrm>
            <a:off x="-9525" y="0"/>
            <a:ext cx="12211050" cy="68624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54330" y="203835"/>
            <a:ext cx="11570970" cy="64693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211455" y="103505"/>
            <a:ext cx="11630025" cy="646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l-GR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9" y="249378"/>
            <a:ext cx="8764223" cy="971686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/>
        </p:nvSpPr>
        <p:spPr>
          <a:xfrm>
            <a:off x="10939780" y="6673215"/>
            <a:ext cx="1261745" cy="45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Page 9 of 15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0452100" y="2116455"/>
              <a:ext cx="635" cy="1016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6"/>
            </p:blipFill>
            <p:spPr>
              <a:xfrm>
                <a:off x="10452100" y="2116455"/>
                <a:ext cx="635" cy="10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/>
              <p14:cNvContentPartPr/>
              <p14:nvPr/>
            </p14:nvContentPartPr>
            <p14:xfrm>
              <a:off x="3110230" y="372110"/>
              <a:ext cx="635" cy="635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8"/>
            </p:blipFill>
            <p:spPr>
              <a:xfrm>
                <a:off x="3110230" y="3721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/>
              <p14:cNvContentPartPr/>
              <p14:nvPr/>
            </p14:nvContentPartPr>
            <p14:xfrm>
              <a:off x="3378835" y="103505"/>
              <a:ext cx="635" cy="635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8"/>
            </p:blipFill>
            <p:spPr>
              <a:xfrm>
                <a:off x="3378835" y="103505"/>
                <a:ext cx="635" cy="635"/>
              </a:xfrm>
              <a:prstGeom prst="rect"/>
            </p:spPr>
          </p:pic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BE18FE-7743-4FE2-B428-DB21BDC4FA81}"/>
              </a:ext>
            </a:extLst>
          </p:cNvPr>
          <p:cNvSpPr/>
          <p:nvPr/>
        </p:nvSpPr>
        <p:spPr>
          <a:xfrm>
            <a:off x="3119829" y="3812280"/>
            <a:ext cx="5278055" cy="27029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725A4-B4DC-17D4-8AD5-588F82A6FE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6947" y="3901003"/>
            <a:ext cx="4483821" cy="2424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3791CCA-5FEA-7C65-D738-B6759FE37910}"/>
              </a:ext>
            </a:extLst>
          </p:cNvPr>
          <p:cNvSpPr/>
          <p:nvPr/>
        </p:nvSpPr>
        <p:spPr>
          <a:xfrm>
            <a:off x="2122642" y="1590396"/>
            <a:ext cx="8034346" cy="2156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76E4592-58E9-562A-43CF-21BC13F0E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/>
          <a:stretch>
            <a:fillRect/>
          </a:stretch>
        </p:blipFill>
        <p:spPr>
          <a:xfrm>
            <a:off x="2398294" y="1732775"/>
            <a:ext cx="3535103" cy="18634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42DF0-9892-8F89-BA00-2F169CB721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28509" y="1732775"/>
            <a:ext cx="3590534" cy="18634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284DF0-DF7A-5CED-9781-B79E631507D2}"/>
              </a:ext>
            </a:extLst>
          </p:cNvPr>
          <p:cNvSpPr txBox="1"/>
          <p:nvPr/>
        </p:nvSpPr>
        <p:spPr>
          <a:xfrm>
            <a:off x="266700" y="1221064"/>
            <a:ext cx="1156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3D Printed case</a:t>
            </a:r>
          </a:p>
        </p:txBody>
      </p:sp>
    </p:spTree>
    <p:extLst>
      <p:ext uri="{BB962C8B-B14F-4D97-AF65-F5344CB8AC3E}">
        <p14:creationId xmlns:p14="http://schemas.microsoft.com/office/powerpoint/2010/main" val="368479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5481</TotalTime>
  <Words>468</Words>
  <Application>Microsoft Office PowerPoint</Application>
  <PresentationFormat>Widescreen</PresentationFormat>
  <Paragraphs>144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Söhne</vt:lpstr>
      <vt:lpstr>Times New Roman</vt:lpstr>
      <vt:lpstr>Office Theme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PAVLOS POTOLIAS</dc:creator>
  <cp:lastModifiedBy>PAVLOS POTOLIAS</cp:lastModifiedBy>
  <cp:revision>48</cp:revision>
  <dcterms:created xsi:type="dcterms:W3CDTF">2023-10-16T13:33:38Z</dcterms:created>
  <dcterms:modified xsi:type="dcterms:W3CDTF">2024-01-05T05:22:45Z</dcterms:modified>
</cp:coreProperties>
</file>